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537" r:id="rId2"/>
    <p:sldId id="407" r:id="rId3"/>
    <p:sldId id="545" r:id="rId4"/>
    <p:sldId id="538" r:id="rId5"/>
    <p:sldId id="539" r:id="rId6"/>
    <p:sldId id="540" r:id="rId7"/>
    <p:sldId id="546" r:id="rId8"/>
    <p:sldId id="541" r:id="rId9"/>
    <p:sldId id="549" r:id="rId10"/>
    <p:sldId id="542" r:id="rId11"/>
    <p:sldId id="550" r:id="rId12"/>
    <p:sldId id="551" r:id="rId13"/>
    <p:sldId id="552" r:id="rId14"/>
    <p:sldId id="553" r:id="rId15"/>
    <p:sldId id="554" r:id="rId16"/>
    <p:sldId id="555" r:id="rId17"/>
    <p:sldId id="556" r:id="rId18"/>
    <p:sldId id="547" r:id="rId19"/>
    <p:sldId id="54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823"/>
    <p:restoredTop sz="96654"/>
  </p:normalViewPr>
  <p:slideViewPr>
    <p:cSldViewPr snapToGrid="0" snapToObjects="1">
      <p:cViewPr varScale="1">
        <p:scale>
          <a:sx n="103" d="100"/>
          <a:sy n="103" d="100"/>
        </p:scale>
        <p:origin x="176" y="10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tiff>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D6F3A803-A045-354B-887A-01433CE46FC2}" type="datetime1">
              <a:rPr lang="en-US" smtClean="0"/>
              <a:t>4/12/21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4254737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A8B33C1D-C2E2-1049-AA3F-CD6E91052752}" type="datetime1">
              <a:rPr lang="en-US" smtClean="0"/>
              <a:t>4/12/21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23336861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2791AD68-B60C-4542-BDDD-2074DE6DE828}" type="datetime1">
              <a:rPr lang="en-US" smtClean="0"/>
              <a:t>4/12/21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2756711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09600" y="2160495"/>
            <a:ext cx="10972800" cy="39656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C5BD04BF-9DC2-6341-92B2-BD109A2EF3B1}" type="datetime1">
              <a:rPr lang="en-US" smtClean="0"/>
              <a:t>4/12/21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4207615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FB0FFBC7-3028-644D-986B-D9855CB74B38}" type="datetime1">
              <a:rPr lang="en-US" smtClean="0"/>
              <a:t>4/12/21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16506348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8501"/>
            <a:ext cx="5384800" cy="41576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968501"/>
            <a:ext cx="5384800" cy="41576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2C3B8AE4-01F5-CC42-9C62-61BC6528368B}" type="datetime1">
              <a:rPr lang="en-US" smtClean="0"/>
              <a:t>4/12/21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21389123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77E49314-4A78-2444-9569-44EB70168344}" type="datetime1">
              <a:rPr lang="en-US" smtClean="0"/>
              <a:t>4/12/21</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441146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5BC22837-4683-B242-B000-BCEE30621787}" type="datetime1">
              <a:rPr lang="en-US" smtClean="0"/>
              <a:t>4/12/21</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1570687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DCDAE926-7EF1-0B40-B57E-417D188A609C}" type="datetime1">
              <a:rPr lang="en-US" smtClean="0"/>
              <a:t>4/12/21</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2930401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518D107B-B9C7-5B41-A168-55258AB95F52}" type="datetime1">
              <a:rPr lang="en-US" smtClean="0"/>
              <a:t>4/12/21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1589394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3AD92D36-EE82-3142-B011-9831FB5E702F}" type="datetime1">
              <a:rPr lang="en-US" smtClean="0"/>
              <a:t>4/12/21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10987258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4"/>
            <a:ext cx="10972800" cy="106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1"/>
            <a:ext cx="10972800" cy="3103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3EE08B4B-7256-494F-A90D-3891BD685F4A}" type="datetime1">
              <a:rPr lang="en-US" smtClean="0"/>
              <a:t>4/12/21</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3" name="Picture 2"/>
          <p:cNvPicPr>
            <a:picLocks noChangeAspect="1"/>
          </p:cNvPicPr>
          <p:nvPr userDrawn="1"/>
        </p:nvPicPr>
        <p:blipFill>
          <a:blip r:embed="rId13" cstate="screen">
            <a:extLst>
              <a:ext uri="{28A0092B-C50C-407E-A947-70E740481C1C}">
                <a14:useLocalDpi xmlns:a14="http://schemas.microsoft.com/office/drawing/2010/main"/>
              </a:ext>
            </a:extLst>
          </a:blip>
          <a:stretch>
            <a:fillRect/>
          </a:stretch>
        </p:blipFill>
        <p:spPr>
          <a:xfrm>
            <a:off x="0" y="0"/>
            <a:ext cx="12192000" cy="457200"/>
          </a:xfrm>
          <a:prstGeom prst="rect">
            <a:avLst/>
          </a:prstGeom>
        </p:spPr>
      </p:pic>
    </p:spTree>
    <p:extLst>
      <p:ext uri="{BB962C8B-B14F-4D97-AF65-F5344CB8AC3E}">
        <p14:creationId xmlns:p14="http://schemas.microsoft.com/office/powerpoint/2010/main" val="16728020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457200" rtl="0" eaLnBrk="1" fontAlgn="base" hangingPunct="1">
        <a:spcBef>
          <a:spcPct val="0"/>
        </a:spcBef>
        <a:spcAft>
          <a:spcPct val="0"/>
        </a:spcAft>
        <a:defRPr sz="3200" b="1" kern="1200">
          <a:solidFill>
            <a:schemeClr val="tx1"/>
          </a:solidFill>
          <a:latin typeface="Arial"/>
          <a:ea typeface="ＭＳ Ｐゴシック" charset="0"/>
          <a:cs typeface="Arial"/>
        </a:defRPr>
      </a:lvl1pPr>
      <a:lvl2pPr algn="ctr" defTabSz="457200" rtl="0" eaLnBrk="1" fontAlgn="base" hangingPunct="1">
        <a:spcBef>
          <a:spcPct val="0"/>
        </a:spcBef>
        <a:spcAft>
          <a:spcPct val="0"/>
        </a:spcAft>
        <a:defRPr sz="3200" b="1">
          <a:solidFill>
            <a:schemeClr val="tx1"/>
          </a:solidFill>
          <a:latin typeface="Arial" charset="0"/>
          <a:ea typeface="ＭＳ Ｐゴシック" charset="0"/>
        </a:defRPr>
      </a:lvl2pPr>
      <a:lvl3pPr algn="ctr" defTabSz="457200" rtl="0" eaLnBrk="1" fontAlgn="base" hangingPunct="1">
        <a:spcBef>
          <a:spcPct val="0"/>
        </a:spcBef>
        <a:spcAft>
          <a:spcPct val="0"/>
        </a:spcAft>
        <a:defRPr sz="3200" b="1">
          <a:solidFill>
            <a:schemeClr val="tx1"/>
          </a:solidFill>
          <a:latin typeface="Arial" charset="0"/>
          <a:ea typeface="ＭＳ Ｐゴシック" charset="0"/>
        </a:defRPr>
      </a:lvl3pPr>
      <a:lvl4pPr algn="ctr" defTabSz="457200" rtl="0" eaLnBrk="1" fontAlgn="base" hangingPunct="1">
        <a:spcBef>
          <a:spcPct val="0"/>
        </a:spcBef>
        <a:spcAft>
          <a:spcPct val="0"/>
        </a:spcAft>
        <a:defRPr sz="3200" b="1">
          <a:solidFill>
            <a:schemeClr val="tx1"/>
          </a:solidFill>
          <a:latin typeface="Arial" charset="0"/>
          <a:ea typeface="ＭＳ Ｐゴシック" charset="0"/>
        </a:defRPr>
      </a:lvl4pPr>
      <a:lvl5pPr algn="ctr" defTabSz="457200" rtl="0" eaLnBrk="1" fontAlgn="base" hangingPunct="1">
        <a:spcBef>
          <a:spcPct val="0"/>
        </a:spcBef>
        <a:spcAft>
          <a:spcPct val="0"/>
        </a:spcAft>
        <a:defRPr sz="3200" b="1">
          <a:solidFill>
            <a:schemeClr val="tx1"/>
          </a:solidFill>
          <a:latin typeface="Arial" charset="0"/>
          <a:ea typeface="ＭＳ Ｐゴシック" charset="0"/>
        </a:defRPr>
      </a:lvl5pPr>
      <a:lvl6pPr marL="457200" algn="ctr" defTabSz="457200" rtl="0" eaLnBrk="1" fontAlgn="base" hangingPunct="1">
        <a:spcBef>
          <a:spcPct val="0"/>
        </a:spcBef>
        <a:spcAft>
          <a:spcPct val="0"/>
        </a:spcAft>
        <a:defRPr sz="3200" b="1">
          <a:solidFill>
            <a:schemeClr val="tx1"/>
          </a:solidFill>
          <a:latin typeface="Arial" charset="0"/>
          <a:ea typeface="ＭＳ Ｐゴシック" charset="0"/>
        </a:defRPr>
      </a:lvl6pPr>
      <a:lvl7pPr marL="914400" algn="ctr" defTabSz="457200" rtl="0" eaLnBrk="1" fontAlgn="base" hangingPunct="1">
        <a:spcBef>
          <a:spcPct val="0"/>
        </a:spcBef>
        <a:spcAft>
          <a:spcPct val="0"/>
        </a:spcAft>
        <a:defRPr sz="3200" b="1">
          <a:solidFill>
            <a:schemeClr val="tx1"/>
          </a:solidFill>
          <a:latin typeface="Arial" charset="0"/>
          <a:ea typeface="ＭＳ Ｐゴシック" charset="0"/>
        </a:defRPr>
      </a:lvl7pPr>
      <a:lvl8pPr marL="1371600" algn="ctr" defTabSz="457200" rtl="0" eaLnBrk="1" fontAlgn="base" hangingPunct="1">
        <a:spcBef>
          <a:spcPct val="0"/>
        </a:spcBef>
        <a:spcAft>
          <a:spcPct val="0"/>
        </a:spcAft>
        <a:defRPr sz="3200" b="1">
          <a:solidFill>
            <a:schemeClr val="tx1"/>
          </a:solidFill>
          <a:latin typeface="Arial" charset="0"/>
          <a:ea typeface="ＭＳ Ｐゴシック" charset="0"/>
        </a:defRPr>
      </a:lvl8pPr>
      <a:lvl9pPr marL="1828800" algn="ctr" defTabSz="457200" rtl="0" eaLnBrk="1" fontAlgn="base" hangingPunct="1">
        <a:spcBef>
          <a:spcPct val="0"/>
        </a:spcBef>
        <a:spcAft>
          <a:spcPct val="0"/>
        </a:spcAft>
        <a:defRPr sz="3200" b="1">
          <a:solidFill>
            <a:schemeClr val="tx1"/>
          </a:solidFill>
          <a:latin typeface="Arial" charset="0"/>
          <a:ea typeface="ＭＳ Ｐゴシック" charset="0"/>
        </a:defRPr>
      </a:lvl9pPr>
    </p:titleStyle>
    <p:bodyStyle>
      <a:lvl1pPr marL="342900" indent="-34290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4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A1AB4-6496-0D46-9C3B-B71641B90165}"/>
              </a:ext>
            </a:extLst>
          </p:cNvPr>
          <p:cNvSpPr>
            <a:spLocks noGrp="1"/>
          </p:cNvSpPr>
          <p:nvPr>
            <p:ph type="ctrTitle"/>
          </p:nvPr>
        </p:nvSpPr>
        <p:spPr/>
        <p:txBody>
          <a:bodyPr/>
          <a:lstStyle/>
          <a:p>
            <a:r>
              <a:rPr lang="en-US" sz="4000" dirty="0"/>
              <a:t>Nuclear Fuel Performance</a:t>
            </a:r>
          </a:p>
        </p:txBody>
      </p:sp>
      <p:sp>
        <p:nvSpPr>
          <p:cNvPr id="3" name="Subtitle 2">
            <a:extLst>
              <a:ext uri="{FF2B5EF4-FFF2-40B4-BE49-F238E27FC236}">
                <a16:creationId xmlns:a16="http://schemas.microsoft.com/office/drawing/2014/main" id="{D4E102A4-1D26-9E41-904A-5C94FEB21AD8}"/>
              </a:ext>
            </a:extLst>
          </p:cNvPr>
          <p:cNvSpPr>
            <a:spLocks noGrp="1"/>
          </p:cNvSpPr>
          <p:nvPr>
            <p:ph type="subTitle" idx="1"/>
          </p:nvPr>
        </p:nvSpPr>
        <p:spPr/>
        <p:txBody>
          <a:bodyPr/>
          <a:lstStyle/>
          <a:p>
            <a:r>
              <a:rPr lang="en-US" dirty="0"/>
              <a:t>NE-591-010</a:t>
            </a:r>
          </a:p>
          <a:p>
            <a:r>
              <a:rPr lang="en-US" dirty="0"/>
              <a:t>Spring 2021</a:t>
            </a:r>
          </a:p>
        </p:txBody>
      </p:sp>
      <p:sp>
        <p:nvSpPr>
          <p:cNvPr id="4" name="Slide Number Placeholder 3">
            <a:extLst>
              <a:ext uri="{FF2B5EF4-FFF2-40B4-BE49-F238E27FC236}">
                <a16:creationId xmlns:a16="http://schemas.microsoft.com/office/drawing/2014/main" id="{8ED6DA87-5AA8-004F-861E-B1E0BAA302DE}"/>
              </a:ext>
            </a:extLst>
          </p:cNvPr>
          <p:cNvSpPr>
            <a:spLocks noGrp="1"/>
          </p:cNvSpPr>
          <p:nvPr>
            <p:ph type="sldNum" sz="quarter" idx="12"/>
          </p:nvPr>
        </p:nvSpPr>
        <p:spPr/>
        <p:txBody>
          <a:bodyPr/>
          <a:lstStyle/>
          <a:p>
            <a:pPr>
              <a:defRPr/>
            </a:pPr>
            <a:fld id="{01E82176-A547-F94B-AC51-D6E9C882CB88}" type="slidenum">
              <a:rPr lang="en-US" smtClean="0"/>
              <a:pPr>
                <a:defRPr/>
              </a:pPr>
              <a:t>1</a:t>
            </a:fld>
            <a:endParaRPr lang="en-US"/>
          </a:p>
        </p:txBody>
      </p:sp>
    </p:spTree>
    <p:extLst>
      <p:ext uri="{BB962C8B-B14F-4D97-AF65-F5344CB8AC3E}">
        <p14:creationId xmlns:p14="http://schemas.microsoft.com/office/powerpoint/2010/main" val="33314979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D5077-64CB-BA4F-9C56-2E96D1E7E843}"/>
              </a:ext>
            </a:extLst>
          </p:cNvPr>
          <p:cNvSpPr>
            <a:spLocks noGrp="1"/>
          </p:cNvSpPr>
          <p:nvPr>
            <p:ph type="title"/>
          </p:nvPr>
        </p:nvSpPr>
        <p:spPr/>
        <p:txBody>
          <a:bodyPr/>
          <a:lstStyle/>
          <a:p>
            <a:r>
              <a:rPr lang="en-US" dirty="0"/>
              <a:t>Departure from Nucleate Boiling</a:t>
            </a:r>
          </a:p>
        </p:txBody>
      </p:sp>
      <p:sp>
        <p:nvSpPr>
          <p:cNvPr id="3" name="Content Placeholder 2">
            <a:extLst>
              <a:ext uri="{FF2B5EF4-FFF2-40B4-BE49-F238E27FC236}">
                <a16:creationId xmlns:a16="http://schemas.microsoft.com/office/drawing/2014/main" id="{6257D565-426F-4E48-9270-831A32DC0B19}"/>
              </a:ext>
            </a:extLst>
          </p:cNvPr>
          <p:cNvSpPr>
            <a:spLocks noGrp="1"/>
          </p:cNvSpPr>
          <p:nvPr>
            <p:ph idx="1"/>
          </p:nvPr>
        </p:nvSpPr>
        <p:spPr>
          <a:xfrm>
            <a:off x="609600" y="1968501"/>
            <a:ext cx="7978346" cy="4157664"/>
          </a:xfrm>
        </p:spPr>
        <p:txBody>
          <a:bodyPr>
            <a:normAutofit fontScale="92500" lnSpcReduction="10000"/>
          </a:bodyPr>
          <a:lstStyle/>
          <a:p>
            <a:r>
              <a:rPr lang="en-US" dirty="0"/>
              <a:t>If the heat flux of a boiling system is higher than the critical heat flux (CHF) of the system, the bulk fluid may boil, or in some cases, regions of the bulk fluid may boil where the fluid travels in small channels</a:t>
            </a:r>
          </a:p>
          <a:p>
            <a:r>
              <a:rPr lang="en-US" dirty="0"/>
              <a:t>Large bubbles form, sometimes blocking the passage of the fluid</a:t>
            </a:r>
          </a:p>
          <a:p>
            <a:r>
              <a:rPr lang="en-US" dirty="0"/>
              <a:t>This results in a departure from nucleate boiling (DNB) in which steam bubbles no longer break away from the solid surface of the channel, bubbles dominate the channel or surface, and the heat flux dramatically decreases</a:t>
            </a:r>
          </a:p>
          <a:p>
            <a:r>
              <a:rPr lang="en-US" dirty="0"/>
              <a:t>Vapor essentially insulates the bulk liquid from the hot surface, increasing surface temperatures</a:t>
            </a:r>
          </a:p>
        </p:txBody>
      </p:sp>
      <p:sp>
        <p:nvSpPr>
          <p:cNvPr id="4" name="Slide Number Placeholder 3">
            <a:extLst>
              <a:ext uri="{FF2B5EF4-FFF2-40B4-BE49-F238E27FC236}">
                <a16:creationId xmlns:a16="http://schemas.microsoft.com/office/drawing/2014/main" id="{CEF66C05-0E03-EA4B-BDE1-5D66EF99DEB7}"/>
              </a:ext>
            </a:extLst>
          </p:cNvPr>
          <p:cNvSpPr>
            <a:spLocks noGrp="1"/>
          </p:cNvSpPr>
          <p:nvPr>
            <p:ph type="sldNum" sz="quarter" idx="12"/>
          </p:nvPr>
        </p:nvSpPr>
        <p:spPr/>
        <p:txBody>
          <a:bodyPr/>
          <a:lstStyle/>
          <a:p>
            <a:pPr>
              <a:defRPr/>
            </a:pPr>
            <a:fld id="{3FF2C605-4958-CF43-AA48-80339EFDB0AF}" type="slidenum">
              <a:rPr lang="en-US" smtClean="0"/>
              <a:pPr>
                <a:defRPr/>
              </a:pPr>
              <a:t>10</a:t>
            </a:fld>
            <a:endParaRPr lang="en-US" dirty="0"/>
          </a:p>
        </p:txBody>
      </p:sp>
      <p:pic>
        <p:nvPicPr>
          <p:cNvPr id="5" name="Picture 4">
            <a:extLst>
              <a:ext uri="{FF2B5EF4-FFF2-40B4-BE49-F238E27FC236}">
                <a16:creationId xmlns:a16="http://schemas.microsoft.com/office/drawing/2014/main" id="{834F251E-535D-9344-A59F-F4EB8D6FC11A}"/>
              </a:ext>
            </a:extLst>
          </p:cNvPr>
          <p:cNvPicPr>
            <a:picLocks noChangeAspect="1"/>
          </p:cNvPicPr>
          <p:nvPr/>
        </p:nvPicPr>
        <p:blipFill>
          <a:blip r:embed="rId2"/>
          <a:stretch>
            <a:fillRect/>
          </a:stretch>
        </p:blipFill>
        <p:spPr>
          <a:xfrm>
            <a:off x="9433353" y="1124811"/>
            <a:ext cx="1984289" cy="5233922"/>
          </a:xfrm>
          <a:prstGeom prst="rect">
            <a:avLst/>
          </a:prstGeom>
        </p:spPr>
      </p:pic>
    </p:spTree>
    <p:extLst>
      <p:ext uri="{BB962C8B-B14F-4D97-AF65-F5344CB8AC3E}">
        <p14:creationId xmlns:p14="http://schemas.microsoft.com/office/powerpoint/2010/main" val="15549807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A15B-685E-6642-816D-D1302338D87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42A77DD-EC4C-5843-93AF-C1EFD45ABDD9}"/>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B7A84BA8-7E71-3C49-91A9-76AC03C87F1A}"/>
              </a:ext>
            </a:extLst>
          </p:cNvPr>
          <p:cNvSpPr>
            <a:spLocks noGrp="1"/>
          </p:cNvSpPr>
          <p:nvPr>
            <p:ph type="sldNum" sz="quarter" idx="12"/>
          </p:nvPr>
        </p:nvSpPr>
        <p:spPr/>
        <p:txBody>
          <a:bodyPr/>
          <a:lstStyle/>
          <a:p>
            <a:pPr>
              <a:defRPr/>
            </a:pPr>
            <a:fld id="{3FF2C605-4958-CF43-AA48-80339EFDB0AF}" type="slidenum">
              <a:rPr lang="en-US" smtClean="0"/>
              <a:pPr>
                <a:defRPr/>
              </a:pPr>
              <a:t>11</a:t>
            </a:fld>
            <a:endParaRPr lang="en-US"/>
          </a:p>
        </p:txBody>
      </p:sp>
    </p:spTree>
    <p:extLst>
      <p:ext uri="{BB962C8B-B14F-4D97-AF65-F5344CB8AC3E}">
        <p14:creationId xmlns:p14="http://schemas.microsoft.com/office/powerpoint/2010/main" val="1371213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78021-518A-ED42-B1C4-C680D72CAA3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6B461C7-A6EF-4B42-8714-68B0F321B519}"/>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7A6690F3-999D-934B-AE3A-75E390CF63C0}"/>
              </a:ext>
            </a:extLst>
          </p:cNvPr>
          <p:cNvSpPr>
            <a:spLocks noGrp="1"/>
          </p:cNvSpPr>
          <p:nvPr>
            <p:ph type="sldNum" sz="quarter" idx="12"/>
          </p:nvPr>
        </p:nvSpPr>
        <p:spPr/>
        <p:txBody>
          <a:bodyPr/>
          <a:lstStyle/>
          <a:p>
            <a:pPr>
              <a:defRPr/>
            </a:pPr>
            <a:fld id="{3FF2C605-4958-CF43-AA48-80339EFDB0AF}" type="slidenum">
              <a:rPr lang="en-US" smtClean="0"/>
              <a:pPr>
                <a:defRPr/>
              </a:pPr>
              <a:t>12</a:t>
            </a:fld>
            <a:endParaRPr lang="en-US"/>
          </a:p>
        </p:txBody>
      </p:sp>
    </p:spTree>
    <p:extLst>
      <p:ext uri="{BB962C8B-B14F-4D97-AF65-F5344CB8AC3E}">
        <p14:creationId xmlns:p14="http://schemas.microsoft.com/office/powerpoint/2010/main" val="15421917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5657E-9C8A-2444-91F2-BF7BE24B058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B9EB682-0EDB-EB47-B77A-82AAF0AADD72}"/>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D0BE4BF1-F8A6-574E-820C-9012ABAD9795}"/>
              </a:ext>
            </a:extLst>
          </p:cNvPr>
          <p:cNvSpPr>
            <a:spLocks noGrp="1"/>
          </p:cNvSpPr>
          <p:nvPr>
            <p:ph type="sldNum" sz="quarter" idx="12"/>
          </p:nvPr>
        </p:nvSpPr>
        <p:spPr/>
        <p:txBody>
          <a:bodyPr/>
          <a:lstStyle/>
          <a:p>
            <a:pPr>
              <a:defRPr/>
            </a:pPr>
            <a:fld id="{3FF2C605-4958-CF43-AA48-80339EFDB0AF}" type="slidenum">
              <a:rPr lang="en-US" smtClean="0"/>
              <a:pPr>
                <a:defRPr/>
              </a:pPr>
              <a:t>13</a:t>
            </a:fld>
            <a:endParaRPr lang="en-US"/>
          </a:p>
        </p:txBody>
      </p:sp>
    </p:spTree>
    <p:extLst>
      <p:ext uri="{BB962C8B-B14F-4D97-AF65-F5344CB8AC3E}">
        <p14:creationId xmlns:p14="http://schemas.microsoft.com/office/powerpoint/2010/main" val="17538853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2AEEA-2ADC-D649-AE54-6B8F5F6DB44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B4A4237-3CBC-CB46-AAE9-6401C2F0003A}"/>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218640B3-7DCF-2C41-A7E5-33DDBE3F8854}"/>
              </a:ext>
            </a:extLst>
          </p:cNvPr>
          <p:cNvSpPr>
            <a:spLocks noGrp="1"/>
          </p:cNvSpPr>
          <p:nvPr>
            <p:ph type="sldNum" sz="quarter" idx="12"/>
          </p:nvPr>
        </p:nvSpPr>
        <p:spPr/>
        <p:txBody>
          <a:bodyPr/>
          <a:lstStyle/>
          <a:p>
            <a:pPr>
              <a:defRPr/>
            </a:pPr>
            <a:fld id="{3FF2C605-4958-CF43-AA48-80339EFDB0AF}" type="slidenum">
              <a:rPr lang="en-US" smtClean="0"/>
              <a:pPr>
                <a:defRPr/>
              </a:pPr>
              <a:t>14</a:t>
            </a:fld>
            <a:endParaRPr lang="en-US"/>
          </a:p>
        </p:txBody>
      </p:sp>
    </p:spTree>
    <p:extLst>
      <p:ext uri="{BB962C8B-B14F-4D97-AF65-F5344CB8AC3E}">
        <p14:creationId xmlns:p14="http://schemas.microsoft.com/office/powerpoint/2010/main" val="2165370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BD957-EE2F-3341-80FF-A6C5E51699C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F0B081B-9D19-5841-B753-52ACB2C7F1CA}"/>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6141413C-14FA-D84A-80C6-E54E30BCA23E}"/>
              </a:ext>
            </a:extLst>
          </p:cNvPr>
          <p:cNvSpPr>
            <a:spLocks noGrp="1"/>
          </p:cNvSpPr>
          <p:nvPr>
            <p:ph type="sldNum" sz="quarter" idx="12"/>
          </p:nvPr>
        </p:nvSpPr>
        <p:spPr/>
        <p:txBody>
          <a:bodyPr/>
          <a:lstStyle/>
          <a:p>
            <a:pPr>
              <a:defRPr/>
            </a:pPr>
            <a:fld id="{3FF2C605-4958-CF43-AA48-80339EFDB0AF}" type="slidenum">
              <a:rPr lang="en-US" smtClean="0"/>
              <a:pPr>
                <a:defRPr/>
              </a:pPr>
              <a:t>15</a:t>
            </a:fld>
            <a:endParaRPr lang="en-US"/>
          </a:p>
        </p:txBody>
      </p:sp>
    </p:spTree>
    <p:extLst>
      <p:ext uri="{BB962C8B-B14F-4D97-AF65-F5344CB8AC3E}">
        <p14:creationId xmlns:p14="http://schemas.microsoft.com/office/powerpoint/2010/main" val="2369427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B79B3-D2FC-2B4D-BD0F-51DD99725AA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61439EC-0AF1-F44B-84FB-1363E827961E}"/>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124733FC-9567-C440-A839-F644A6994279}"/>
              </a:ext>
            </a:extLst>
          </p:cNvPr>
          <p:cNvSpPr>
            <a:spLocks noGrp="1"/>
          </p:cNvSpPr>
          <p:nvPr>
            <p:ph type="sldNum" sz="quarter" idx="12"/>
          </p:nvPr>
        </p:nvSpPr>
        <p:spPr/>
        <p:txBody>
          <a:bodyPr/>
          <a:lstStyle/>
          <a:p>
            <a:pPr>
              <a:defRPr/>
            </a:pPr>
            <a:fld id="{3FF2C605-4958-CF43-AA48-80339EFDB0AF}" type="slidenum">
              <a:rPr lang="en-US" smtClean="0"/>
              <a:pPr>
                <a:defRPr/>
              </a:pPr>
              <a:t>16</a:t>
            </a:fld>
            <a:endParaRPr lang="en-US"/>
          </a:p>
        </p:txBody>
      </p:sp>
    </p:spTree>
    <p:extLst>
      <p:ext uri="{BB962C8B-B14F-4D97-AF65-F5344CB8AC3E}">
        <p14:creationId xmlns:p14="http://schemas.microsoft.com/office/powerpoint/2010/main" val="16871449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721C3-6D07-194B-B524-3DC237BCD86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5EBC350-CDAC-7F48-A1ED-7C24B81C63BA}"/>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B38703E6-DA35-1548-9DE5-CD09B77A2C71}"/>
              </a:ext>
            </a:extLst>
          </p:cNvPr>
          <p:cNvSpPr>
            <a:spLocks noGrp="1"/>
          </p:cNvSpPr>
          <p:nvPr>
            <p:ph type="sldNum" sz="quarter" idx="12"/>
          </p:nvPr>
        </p:nvSpPr>
        <p:spPr/>
        <p:txBody>
          <a:bodyPr/>
          <a:lstStyle/>
          <a:p>
            <a:pPr>
              <a:defRPr/>
            </a:pPr>
            <a:fld id="{3FF2C605-4958-CF43-AA48-80339EFDB0AF}" type="slidenum">
              <a:rPr lang="en-US" smtClean="0"/>
              <a:pPr>
                <a:defRPr/>
              </a:pPr>
              <a:t>17</a:t>
            </a:fld>
            <a:endParaRPr lang="en-US"/>
          </a:p>
        </p:txBody>
      </p:sp>
    </p:spTree>
    <p:extLst>
      <p:ext uri="{BB962C8B-B14F-4D97-AF65-F5344CB8AC3E}">
        <p14:creationId xmlns:p14="http://schemas.microsoft.com/office/powerpoint/2010/main" val="6660638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D5077-64CB-BA4F-9C56-2E96D1E7E843}"/>
              </a:ext>
            </a:extLst>
          </p:cNvPr>
          <p:cNvSpPr>
            <a:spLocks noGrp="1"/>
          </p:cNvSpPr>
          <p:nvPr>
            <p:ph type="title"/>
          </p:nvPr>
        </p:nvSpPr>
        <p:spPr/>
        <p:txBody>
          <a:bodyPr/>
          <a:lstStyle/>
          <a:p>
            <a:r>
              <a:rPr lang="en-US" dirty="0"/>
              <a:t>Loss of Coolant Accident (LOCA)</a:t>
            </a:r>
          </a:p>
        </p:txBody>
      </p:sp>
      <p:sp>
        <p:nvSpPr>
          <p:cNvPr id="3" name="Content Placeholder 2">
            <a:extLst>
              <a:ext uri="{FF2B5EF4-FFF2-40B4-BE49-F238E27FC236}">
                <a16:creationId xmlns:a16="http://schemas.microsoft.com/office/drawing/2014/main" id="{6257D565-426F-4E48-9270-831A32DC0B19}"/>
              </a:ext>
            </a:extLst>
          </p:cNvPr>
          <p:cNvSpPr>
            <a:spLocks noGrp="1"/>
          </p:cNvSpPr>
          <p:nvPr>
            <p:ph idx="1"/>
          </p:nvPr>
        </p:nvSpPr>
        <p:spPr>
          <a:xfrm>
            <a:off x="609600" y="1968501"/>
            <a:ext cx="10972800" cy="4157664"/>
          </a:xfrm>
        </p:spPr>
        <p:txBody>
          <a:bodyPr/>
          <a:lstStyle/>
          <a:p>
            <a:endParaRPr lang="en-US" dirty="0"/>
          </a:p>
        </p:txBody>
      </p:sp>
      <p:sp>
        <p:nvSpPr>
          <p:cNvPr id="4" name="Slide Number Placeholder 3">
            <a:extLst>
              <a:ext uri="{FF2B5EF4-FFF2-40B4-BE49-F238E27FC236}">
                <a16:creationId xmlns:a16="http://schemas.microsoft.com/office/drawing/2014/main" id="{CEF66C05-0E03-EA4B-BDE1-5D66EF99DEB7}"/>
              </a:ext>
            </a:extLst>
          </p:cNvPr>
          <p:cNvSpPr>
            <a:spLocks noGrp="1"/>
          </p:cNvSpPr>
          <p:nvPr>
            <p:ph type="sldNum" sz="quarter" idx="12"/>
          </p:nvPr>
        </p:nvSpPr>
        <p:spPr/>
        <p:txBody>
          <a:bodyPr/>
          <a:lstStyle/>
          <a:p>
            <a:pPr>
              <a:defRPr/>
            </a:pPr>
            <a:fld id="{3FF2C605-4958-CF43-AA48-80339EFDB0AF}" type="slidenum">
              <a:rPr lang="en-US" smtClean="0"/>
              <a:pPr>
                <a:defRPr/>
              </a:pPr>
              <a:t>18</a:t>
            </a:fld>
            <a:endParaRPr lang="en-US" dirty="0"/>
          </a:p>
        </p:txBody>
      </p:sp>
    </p:spTree>
    <p:extLst>
      <p:ext uri="{BB962C8B-B14F-4D97-AF65-F5344CB8AC3E}">
        <p14:creationId xmlns:p14="http://schemas.microsoft.com/office/powerpoint/2010/main" val="31119969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D5077-64CB-BA4F-9C56-2E96D1E7E84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257D565-426F-4E48-9270-831A32DC0B19}"/>
              </a:ext>
            </a:extLst>
          </p:cNvPr>
          <p:cNvSpPr>
            <a:spLocks noGrp="1"/>
          </p:cNvSpPr>
          <p:nvPr>
            <p:ph idx="1"/>
          </p:nvPr>
        </p:nvSpPr>
        <p:spPr>
          <a:xfrm>
            <a:off x="609600" y="1968501"/>
            <a:ext cx="10972800" cy="4157664"/>
          </a:xfrm>
        </p:spPr>
        <p:txBody>
          <a:bodyPr/>
          <a:lstStyle/>
          <a:p>
            <a:endParaRPr lang="en-US"/>
          </a:p>
        </p:txBody>
      </p:sp>
      <p:sp>
        <p:nvSpPr>
          <p:cNvPr id="4" name="Slide Number Placeholder 3">
            <a:extLst>
              <a:ext uri="{FF2B5EF4-FFF2-40B4-BE49-F238E27FC236}">
                <a16:creationId xmlns:a16="http://schemas.microsoft.com/office/drawing/2014/main" id="{CEF66C05-0E03-EA4B-BDE1-5D66EF99DEB7}"/>
              </a:ext>
            </a:extLst>
          </p:cNvPr>
          <p:cNvSpPr>
            <a:spLocks noGrp="1"/>
          </p:cNvSpPr>
          <p:nvPr>
            <p:ph type="sldNum" sz="quarter" idx="12"/>
          </p:nvPr>
        </p:nvSpPr>
        <p:spPr/>
        <p:txBody>
          <a:bodyPr/>
          <a:lstStyle/>
          <a:p>
            <a:pPr>
              <a:defRPr/>
            </a:pPr>
            <a:fld id="{3FF2C605-4958-CF43-AA48-80339EFDB0AF}" type="slidenum">
              <a:rPr lang="en-US" smtClean="0"/>
              <a:pPr>
                <a:defRPr/>
              </a:pPr>
              <a:t>19</a:t>
            </a:fld>
            <a:endParaRPr lang="en-US"/>
          </a:p>
        </p:txBody>
      </p:sp>
    </p:spTree>
    <p:extLst>
      <p:ext uri="{BB962C8B-B14F-4D97-AF65-F5344CB8AC3E}">
        <p14:creationId xmlns:p14="http://schemas.microsoft.com/office/powerpoint/2010/main" val="299830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29CC1-34E4-A34F-8621-801D8886CE7C}"/>
              </a:ext>
            </a:extLst>
          </p:cNvPr>
          <p:cNvSpPr>
            <a:spLocks noGrp="1"/>
          </p:cNvSpPr>
          <p:nvPr>
            <p:ph type="title"/>
          </p:nvPr>
        </p:nvSpPr>
        <p:spPr>
          <a:xfrm>
            <a:off x="963084" y="1234721"/>
            <a:ext cx="10363200" cy="1362075"/>
          </a:xfrm>
        </p:spPr>
        <p:txBody>
          <a:bodyPr/>
          <a:lstStyle/>
          <a:p>
            <a:r>
              <a:rPr lang="en-US" dirty="0"/>
              <a:t>accident scenarios</a:t>
            </a:r>
          </a:p>
        </p:txBody>
      </p:sp>
      <p:sp>
        <p:nvSpPr>
          <p:cNvPr id="4" name="Slide Number Placeholder 3">
            <a:extLst>
              <a:ext uri="{FF2B5EF4-FFF2-40B4-BE49-F238E27FC236}">
                <a16:creationId xmlns:a16="http://schemas.microsoft.com/office/drawing/2014/main" id="{2BFF06B0-02C9-F34D-82A4-D2D5BBAF6842}"/>
              </a:ext>
            </a:extLst>
          </p:cNvPr>
          <p:cNvSpPr>
            <a:spLocks noGrp="1"/>
          </p:cNvSpPr>
          <p:nvPr>
            <p:ph type="sldNum" sz="quarter" idx="12"/>
          </p:nvPr>
        </p:nvSpPr>
        <p:spPr/>
        <p:txBody>
          <a:bodyPr/>
          <a:lstStyle/>
          <a:p>
            <a:pPr>
              <a:defRPr/>
            </a:pPr>
            <a:fld id="{0DA6BD0F-ABBC-C14D-BC96-77BE126A748B}" type="slidenum">
              <a:rPr lang="en-US" smtClean="0"/>
              <a:pPr>
                <a:defRPr/>
              </a:pPr>
              <a:t>2</a:t>
            </a:fld>
            <a:endParaRPr lang="en-US"/>
          </a:p>
        </p:txBody>
      </p:sp>
    </p:spTree>
    <p:extLst>
      <p:ext uri="{BB962C8B-B14F-4D97-AF65-F5344CB8AC3E}">
        <p14:creationId xmlns:p14="http://schemas.microsoft.com/office/powerpoint/2010/main" val="5963675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7A1E0-52ED-9D4D-BCA6-6F9A20F09A56}"/>
              </a:ext>
            </a:extLst>
          </p:cNvPr>
          <p:cNvSpPr>
            <a:spLocks noGrp="1"/>
          </p:cNvSpPr>
          <p:nvPr>
            <p:ph type="title"/>
          </p:nvPr>
        </p:nvSpPr>
        <p:spPr/>
        <p:txBody>
          <a:bodyPr/>
          <a:lstStyle/>
          <a:p>
            <a:r>
              <a:rPr lang="en-US" dirty="0"/>
              <a:t>Kinds of Accidents</a:t>
            </a:r>
          </a:p>
        </p:txBody>
      </p:sp>
      <p:sp>
        <p:nvSpPr>
          <p:cNvPr id="3" name="Content Placeholder 2">
            <a:extLst>
              <a:ext uri="{FF2B5EF4-FFF2-40B4-BE49-F238E27FC236}">
                <a16:creationId xmlns:a16="http://schemas.microsoft.com/office/drawing/2014/main" id="{BE661C97-7175-7547-BD0C-AA166226BC71}"/>
              </a:ext>
            </a:extLst>
          </p:cNvPr>
          <p:cNvSpPr>
            <a:spLocks noGrp="1"/>
          </p:cNvSpPr>
          <p:nvPr>
            <p:ph idx="1"/>
          </p:nvPr>
        </p:nvSpPr>
        <p:spPr/>
        <p:txBody>
          <a:bodyPr/>
          <a:lstStyle/>
          <a:p>
            <a:r>
              <a:rPr lang="en-US" dirty="0"/>
              <a:t>Design basis accident: DBA</a:t>
            </a:r>
          </a:p>
          <a:p>
            <a:pPr lvl="1"/>
            <a:r>
              <a:rPr lang="en-US" dirty="0"/>
              <a:t>kind of accident that is anticipated and is explicitly included within the design, to ensure the reactor can cope</a:t>
            </a:r>
          </a:p>
          <a:p>
            <a:r>
              <a:rPr lang="en-US" dirty="0"/>
              <a:t>Beyond design basis accident: BDBA</a:t>
            </a:r>
          </a:p>
          <a:p>
            <a:pPr lvl="1"/>
            <a:r>
              <a:rPr lang="en-US" dirty="0"/>
              <a:t>accidents that fall outside of what is designed for, because they are deemed too unlikely to be included in design</a:t>
            </a:r>
          </a:p>
        </p:txBody>
      </p:sp>
      <p:sp>
        <p:nvSpPr>
          <p:cNvPr id="4" name="Slide Number Placeholder 3">
            <a:extLst>
              <a:ext uri="{FF2B5EF4-FFF2-40B4-BE49-F238E27FC236}">
                <a16:creationId xmlns:a16="http://schemas.microsoft.com/office/drawing/2014/main" id="{49223A99-A8B5-D54A-8987-20ECA12E3271}"/>
              </a:ext>
            </a:extLst>
          </p:cNvPr>
          <p:cNvSpPr>
            <a:spLocks noGrp="1"/>
          </p:cNvSpPr>
          <p:nvPr>
            <p:ph type="sldNum" sz="quarter" idx="12"/>
          </p:nvPr>
        </p:nvSpPr>
        <p:spPr/>
        <p:txBody>
          <a:bodyPr/>
          <a:lstStyle/>
          <a:p>
            <a:pPr>
              <a:defRPr/>
            </a:pPr>
            <a:fld id="{3FF2C605-4958-CF43-AA48-80339EFDB0AF}" type="slidenum">
              <a:rPr lang="en-US" smtClean="0"/>
              <a:pPr>
                <a:defRPr/>
              </a:pPr>
              <a:t>3</a:t>
            </a:fld>
            <a:endParaRPr lang="en-US"/>
          </a:p>
        </p:txBody>
      </p:sp>
    </p:spTree>
    <p:extLst>
      <p:ext uri="{BB962C8B-B14F-4D97-AF65-F5344CB8AC3E}">
        <p14:creationId xmlns:p14="http://schemas.microsoft.com/office/powerpoint/2010/main" val="628359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D5077-64CB-BA4F-9C56-2E96D1E7E843}"/>
              </a:ext>
            </a:extLst>
          </p:cNvPr>
          <p:cNvSpPr>
            <a:spLocks noGrp="1"/>
          </p:cNvSpPr>
          <p:nvPr>
            <p:ph type="title"/>
          </p:nvPr>
        </p:nvSpPr>
        <p:spPr/>
        <p:txBody>
          <a:bodyPr/>
          <a:lstStyle/>
          <a:p>
            <a:r>
              <a:rPr lang="en-US" dirty="0"/>
              <a:t>Reactivity Initiated Accident (RIA)</a:t>
            </a:r>
          </a:p>
        </p:txBody>
      </p:sp>
      <p:sp>
        <p:nvSpPr>
          <p:cNvPr id="3" name="Content Placeholder 2">
            <a:extLst>
              <a:ext uri="{FF2B5EF4-FFF2-40B4-BE49-F238E27FC236}">
                <a16:creationId xmlns:a16="http://schemas.microsoft.com/office/drawing/2014/main" id="{6257D565-426F-4E48-9270-831A32DC0B19}"/>
              </a:ext>
            </a:extLst>
          </p:cNvPr>
          <p:cNvSpPr>
            <a:spLocks noGrp="1"/>
          </p:cNvSpPr>
          <p:nvPr>
            <p:ph idx="1"/>
          </p:nvPr>
        </p:nvSpPr>
        <p:spPr>
          <a:xfrm>
            <a:off x="609600" y="1968501"/>
            <a:ext cx="10972800" cy="4157664"/>
          </a:xfrm>
        </p:spPr>
        <p:txBody>
          <a:bodyPr/>
          <a:lstStyle/>
          <a:p>
            <a:r>
              <a:rPr lang="en-US" sz="2000" dirty="0"/>
              <a:t>Reactivity is the departure from criticality: </a:t>
            </a:r>
            <a:r>
              <a:rPr lang="en-US" sz="2000" dirty="0" err="1">
                <a:latin typeface="Symbol" pitchFamily="2" charset="2"/>
              </a:rPr>
              <a:t>d</a:t>
            </a:r>
            <a:r>
              <a:rPr lang="en-US" sz="2000" dirty="0" err="1"/>
              <a:t>k</a:t>
            </a:r>
            <a:r>
              <a:rPr lang="en-US" sz="2000" dirty="0"/>
              <a:t> = (k − 1)/k</a:t>
            </a:r>
          </a:p>
          <a:p>
            <a:r>
              <a:rPr lang="en-US" sz="2000" dirty="0"/>
              <a:t>where k is your effective multiplication factor</a:t>
            </a:r>
          </a:p>
          <a:p>
            <a:pPr lvl="1"/>
            <a:r>
              <a:rPr lang="en-US" sz="2000" dirty="0"/>
              <a:t>k = (Neutrons produced in one generation)/(Neutrons produced in the previous generation)</a:t>
            </a:r>
          </a:p>
          <a:p>
            <a:pPr lvl="1"/>
            <a:r>
              <a:rPr lang="en-US" sz="2000" dirty="0"/>
              <a:t>k = </a:t>
            </a:r>
            <a:r>
              <a:rPr lang="en-US" sz="2000" dirty="0">
                <a:latin typeface="Symbol" pitchFamily="2" charset="2"/>
              </a:rPr>
              <a:t>e</a:t>
            </a:r>
            <a:r>
              <a:rPr lang="az-Cyrl-AZ" sz="2000" dirty="0"/>
              <a:t> </a:t>
            </a:r>
            <a:r>
              <a:rPr lang="en-US" sz="2000" i="1" dirty="0" err="1"/>
              <a:t>L</a:t>
            </a:r>
            <a:r>
              <a:rPr lang="en-US" sz="2000" baseline="-25000" dirty="0" err="1"/>
              <a:t>f</a:t>
            </a:r>
            <a:r>
              <a:rPr lang="en-US" sz="2000" dirty="0"/>
              <a:t> p</a:t>
            </a:r>
            <a:r>
              <a:rPr lang="el-GR" sz="2000" dirty="0"/>
              <a:t> </a:t>
            </a:r>
            <a:r>
              <a:rPr lang="en-US" sz="2000" i="1" dirty="0"/>
              <a:t>L</a:t>
            </a:r>
            <a:r>
              <a:rPr lang="en-US" sz="2000" baseline="-25000" dirty="0"/>
              <a:t>th</a:t>
            </a:r>
            <a:r>
              <a:rPr lang="en-US" sz="2000" dirty="0"/>
              <a:t> </a:t>
            </a:r>
            <a:r>
              <a:rPr lang="en-US" sz="2000" i="1" dirty="0"/>
              <a:t>f</a:t>
            </a:r>
            <a:r>
              <a:rPr lang="en-US" sz="2000" dirty="0"/>
              <a:t> </a:t>
            </a:r>
            <a:r>
              <a:rPr lang="el-GR" sz="2000" dirty="0"/>
              <a:t>η</a:t>
            </a:r>
            <a:r>
              <a:rPr lang="en-US" sz="2000" dirty="0"/>
              <a:t> – this is your six-factor formula</a:t>
            </a:r>
          </a:p>
          <a:p>
            <a:pPr lvl="1"/>
            <a:r>
              <a:rPr lang="en-US" sz="2000" dirty="0">
                <a:latin typeface="Symbol" pitchFamily="2" charset="2"/>
                <a:cs typeface="Arial" panose="020B0604020202020204" pitchFamily="34" charset="0"/>
              </a:rPr>
              <a:t>e </a:t>
            </a:r>
            <a:r>
              <a:rPr lang="en-US" sz="2000" dirty="0">
                <a:latin typeface="Arial" panose="020B0604020202020204" pitchFamily="34" charset="0"/>
                <a:cs typeface="Arial" panose="020B0604020202020204" pitchFamily="34" charset="0"/>
              </a:rPr>
              <a:t>= fast fission factor</a:t>
            </a:r>
          </a:p>
          <a:p>
            <a:pPr lvl="1"/>
            <a:r>
              <a:rPr lang="en-US" sz="2000" i="1" dirty="0" err="1"/>
              <a:t>L</a:t>
            </a:r>
            <a:r>
              <a:rPr lang="en-US" sz="2000" baseline="-25000" dirty="0" err="1"/>
              <a:t>f</a:t>
            </a:r>
            <a:r>
              <a:rPr lang="en-US" sz="2000" dirty="0"/>
              <a:t> = fast non-leakage factor</a:t>
            </a:r>
          </a:p>
          <a:p>
            <a:pPr lvl="1"/>
            <a:r>
              <a:rPr lang="en-US" sz="2000" dirty="0"/>
              <a:t>p</a:t>
            </a:r>
            <a:r>
              <a:rPr lang="el-GR" sz="2000" dirty="0"/>
              <a:t> </a:t>
            </a:r>
            <a:r>
              <a:rPr lang="en-US" sz="2000" dirty="0"/>
              <a:t>= resonance escape probability</a:t>
            </a:r>
          </a:p>
          <a:p>
            <a:pPr lvl="1"/>
            <a:r>
              <a:rPr lang="en-US" sz="2000" i="1" dirty="0"/>
              <a:t>L</a:t>
            </a:r>
            <a:r>
              <a:rPr lang="en-US" sz="2000" baseline="-25000" dirty="0"/>
              <a:t>th</a:t>
            </a:r>
            <a:r>
              <a:rPr lang="en-US" sz="2000" dirty="0"/>
              <a:t> = thermal non-leakage factor</a:t>
            </a:r>
          </a:p>
          <a:p>
            <a:pPr lvl="1"/>
            <a:r>
              <a:rPr lang="en-US" sz="2000" i="1" dirty="0"/>
              <a:t>f</a:t>
            </a:r>
            <a:r>
              <a:rPr lang="en-US" sz="2000" dirty="0"/>
              <a:t> = thermal fuel utilization factor</a:t>
            </a:r>
          </a:p>
          <a:p>
            <a:pPr lvl="1"/>
            <a:r>
              <a:rPr lang="el-GR" sz="2000" dirty="0"/>
              <a:t>η</a:t>
            </a:r>
            <a:r>
              <a:rPr lang="en-US" sz="2000" dirty="0"/>
              <a:t> = reproduction factor</a:t>
            </a:r>
          </a:p>
          <a:p>
            <a:pPr lvl="1"/>
            <a:endParaRPr lang="en-US" sz="2000" dirty="0"/>
          </a:p>
        </p:txBody>
      </p:sp>
      <p:sp>
        <p:nvSpPr>
          <p:cNvPr id="4" name="Slide Number Placeholder 3">
            <a:extLst>
              <a:ext uri="{FF2B5EF4-FFF2-40B4-BE49-F238E27FC236}">
                <a16:creationId xmlns:a16="http://schemas.microsoft.com/office/drawing/2014/main" id="{CEF66C05-0E03-EA4B-BDE1-5D66EF99DEB7}"/>
              </a:ext>
            </a:extLst>
          </p:cNvPr>
          <p:cNvSpPr>
            <a:spLocks noGrp="1"/>
          </p:cNvSpPr>
          <p:nvPr>
            <p:ph type="sldNum" sz="quarter" idx="12"/>
          </p:nvPr>
        </p:nvSpPr>
        <p:spPr/>
        <p:txBody>
          <a:bodyPr/>
          <a:lstStyle/>
          <a:p>
            <a:pPr>
              <a:defRPr/>
            </a:pPr>
            <a:fld id="{3FF2C605-4958-CF43-AA48-80339EFDB0AF}" type="slidenum">
              <a:rPr lang="en-US" smtClean="0"/>
              <a:pPr>
                <a:defRPr/>
              </a:pPr>
              <a:t>4</a:t>
            </a:fld>
            <a:endParaRPr lang="en-US"/>
          </a:p>
        </p:txBody>
      </p:sp>
    </p:spTree>
    <p:extLst>
      <p:ext uri="{BB962C8B-B14F-4D97-AF65-F5344CB8AC3E}">
        <p14:creationId xmlns:p14="http://schemas.microsoft.com/office/powerpoint/2010/main" val="1378844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D5077-64CB-BA4F-9C56-2E96D1E7E843}"/>
              </a:ext>
            </a:extLst>
          </p:cNvPr>
          <p:cNvSpPr>
            <a:spLocks noGrp="1"/>
          </p:cNvSpPr>
          <p:nvPr>
            <p:ph type="title"/>
          </p:nvPr>
        </p:nvSpPr>
        <p:spPr/>
        <p:txBody>
          <a:bodyPr/>
          <a:lstStyle/>
          <a:p>
            <a:r>
              <a:rPr lang="en-US" dirty="0"/>
              <a:t>Reactivity</a:t>
            </a:r>
          </a:p>
        </p:txBody>
      </p:sp>
      <p:sp>
        <p:nvSpPr>
          <p:cNvPr id="3" name="Content Placeholder 2">
            <a:extLst>
              <a:ext uri="{FF2B5EF4-FFF2-40B4-BE49-F238E27FC236}">
                <a16:creationId xmlns:a16="http://schemas.microsoft.com/office/drawing/2014/main" id="{6257D565-426F-4E48-9270-831A32DC0B19}"/>
              </a:ext>
            </a:extLst>
          </p:cNvPr>
          <p:cNvSpPr>
            <a:spLocks noGrp="1"/>
          </p:cNvSpPr>
          <p:nvPr>
            <p:ph idx="1"/>
          </p:nvPr>
        </p:nvSpPr>
        <p:spPr>
          <a:xfrm>
            <a:off x="609600" y="1968501"/>
            <a:ext cx="10972800" cy="4157664"/>
          </a:xfrm>
        </p:spPr>
        <p:txBody>
          <a:bodyPr/>
          <a:lstStyle/>
          <a:p>
            <a:r>
              <a:rPr lang="en-US" dirty="0"/>
              <a:t>Reactivity = rho = </a:t>
            </a:r>
            <a:r>
              <a:rPr lang="en-US" dirty="0">
                <a:latin typeface="Symbol" pitchFamily="2" charset="2"/>
              </a:rPr>
              <a:t>r</a:t>
            </a:r>
            <a:r>
              <a:rPr lang="en-US" dirty="0"/>
              <a:t> =  </a:t>
            </a:r>
            <a:r>
              <a:rPr lang="en-US" dirty="0" err="1">
                <a:latin typeface="Symbol" pitchFamily="2" charset="2"/>
              </a:rPr>
              <a:t>d</a:t>
            </a:r>
            <a:r>
              <a:rPr lang="en-US" dirty="0" err="1"/>
              <a:t>k</a:t>
            </a:r>
            <a:r>
              <a:rPr lang="en-US" dirty="0"/>
              <a:t> = (k − 1)/k</a:t>
            </a:r>
          </a:p>
          <a:p>
            <a:r>
              <a:rPr lang="en-US" dirty="0"/>
              <a:t>At steady state, k=1, rho=0</a:t>
            </a:r>
          </a:p>
          <a:p>
            <a:r>
              <a:rPr lang="en-US" dirty="0"/>
              <a:t>Reactivity is affected by the temperature and density of coolant, moderator and fuel</a:t>
            </a:r>
          </a:p>
          <a:p>
            <a:r>
              <a:rPr lang="en-US" dirty="0"/>
              <a:t>Ideally, nuclear reactors are designed so that a power increase will generate</a:t>
            </a:r>
          </a:p>
          <a:p>
            <a:r>
              <a:rPr lang="en-US" dirty="0"/>
              <a:t>negative reactivity feedback</a:t>
            </a:r>
          </a:p>
          <a:p>
            <a:pPr lvl="1"/>
            <a:r>
              <a:rPr lang="en-US" dirty="0"/>
              <a:t>and increase in the reactivity (higher k) leads to material changes, which in turn force a negative reactivity (lower k)</a:t>
            </a:r>
          </a:p>
          <a:p>
            <a:endParaRPr lang="en-US" dirty="0"/>
          </a:p>
        </p:txBody>
      </p:sp>
      <p:sp>
        <p:nvSpPr>
          <p:cNvPr id="4" name="Slide Number Placeholder 3">
            <a:extLst>
              <a:ext uri="{FF2B5EF4-FFF2-40B4-BE49-F238E27FC236}">
                <a16:creationId xmlns:a16="http://schemas.microsoft.com/office/drawing/2014/main" id="{CEF66C05-0E03-EA4B-BDE1-5D66EF99DEB7}"/>
              </a:ext>
            </a:extLst>
          </p:cNvPr>
          <p:cNvSpPr>
            <a:spLocks noGrp="1"/>
          </p:cNvSpPr>
          <p:nvPr>
            <p:ph type="sldNum" sz="quarter" idx="12"/>
          </p:nvPr>
        </p:nvSpPr>
        <p:spPr/>
        <p:txBody>
          <a:bodyPr/>
          <a:lstStyle/>
          <a:p>
            <a:pPr>
              <a:defRPr/>
            </a:pPr>
            <a:fld id="{3FF2C605-4958-CF43-AA48-80339EFDB0AF}" type="slidenum">
              <a:rPr lang="en-US" smtClean="0"/>
              <a:pPr>
                <a:defRPr/>
              </a:pPr>
              <a:t>5</a:t>
            </a:fld>
            <a:endParaRPr lang="en-US"/>
          </a:p>
        </p:txBody>
      </p:sp>
    </p:spTree>
    <p:extLst>
      <p:ext uri="{BB962C8B-B14F-4D97-AF65-F5344CB8AC3E}">
        <p14:creationId xmlns:p14="http://schemas.microsoft.com/office/powerpoint/2010/main" val="159302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D5077-64CB-BA4F-9C56-2E96D1E7E843}"/>
              </a:ext>
            </a:extLst>
          </p:cNvPr>
          <p:cNvSpPr>
            <a:spLocks noGrp="1"/>
          </p:cNvSpPr>
          <p:nvPr>
            <p:ph type="title"/>
          </p:nvPr>
        </p:nvSpPr>
        <p:spPr/>
        <p:txBody>
          <a:bodyPr/>
          <a:lstStyle/>
          <a:p>
            <a:r>
              <a:rPr lang="en-US" dirty="0"/>
              <a:t>Reactivity Initiated Accident (RIA)</a:t>
            </a:r>
          </a:p>
        </p:txBody>
      </p:sp>
      <p:sp>
        <p:nvSpPr>
          <p:cNvPr id="3" name="Content Placeholder 2">
            <a:extLst>
              <a:ext uri="{FF2B5EF4-FFF2-40B4-BE49-F238E27FC236}">
                <a16:creationId xmlns:a16="http://schemas.microsoft.com/office/drawing/2014/main" id="{6257D565-426F-4E48-9270-831A32DC0B19}"/>
              </a:ext>
            </a:extLst>
          </p:cNvPr>
          <p:cNvSpPr>
            <a:spLocks noGrp="1"/>
          </p:cNvSpPr>
          <p:nvPr>
            <p:ph idx="1"/>
          </p:nvPr>
        </p:nvSpPr>
        <p:spPr>
          <a:xfrm>
            <a:off x="609600" y="1968501"/>
            <a:ext cx="10972800" cy="4157664"/>
          </a:xfrm>
        </p:spPr>
        <p:txBody>
          <a:bodyPr/>
          <a:lstStyle/>
          <a:p>
            <a:r>
              <a:rPr lang="en-US" dirty="0"/>
              <a:t>Design Basis Accident: Large and rapid insertion of reactivity caused by inadvertent ejection (PWR) or drop (BWR) of a control rod</a:t>
            </a:r>
          </a:p>
          <a:p>
            <a:r>
              <a:rPr lang="en-US" dirty="0"/>
              <a:t>PWR</a:t>
            </a:r>
          </a:p>
          <a:p>
            <a:pPr lvl="1"/>
            <a:r>
              <a:rPr lang="en-US" dirty="0"/>
              <a:t>Control rod ejection accident (CREA)</a:t>
            </a:r>
          </a:p>
          <a:p>
            <a:pPr lvl="1"/>
            <a:r>
              <a:rPr lang="en-US" dirty="0"/>
              <a:t>Caused by mechanical failure of a control rod mechanism housing, such that the coolant pressure ejects a control rod assembly completely out of the core.</a:t>
            </a:r>
          </a:p>
          <a:p>
            <a:pPr lvl="1"/>
            <a:r>
              <a:rPr lang="en-US" dirty="0"/>
              <a:t>Reactivity increase to the core occurs within about 0.1 s in the worst possible scenario</a:t>
            </a:r>
          </a:p>
          <a:p>
            <a:pPr lvl="1"/>
            <a:r>
              <a:rPr lang="en-US" dirty="0"/>
              <a:t>The most severe CREA would occur at normal coolant temperature and pressure, but with nearly zero reactor power</a:t>
            </a:r>
          </a:p>
          <a:p>
            <a:endParaRPr lang="en-US" dirty="0"/>
          </a:p>
          <a:p>
            <a:endParaRPr lang="en-US" dirty="0"/>
          </a:p>
        </p:txBody>
      </p:sp>
      <p:sp>
        <p:nvSpPr>
          <p:cNvPr id="4" name="Slide Number Placeholder 3">
            <a:extLst>
              <a:ext uri="{FF2B5EF4-FFF2-40B4-BE49-F238E27FC236}">
                <a16:creationId xmlns:a16="http://schemas.microsoft.com/office/drawing/2014/main" id="{CEF66C05-0E03-EA4B-BDE1-5D66EF99DEB7}"/>
              </a:ext>
            </a:extLst>
          </p:cNvPr>
          <p:cNvSpPr>
            <a:spLocks noGrp="1"/>
          </p:cNvSpPr>
          <p:nvPr>
            <p:ph type="sldNum" sz="quarter" idx="12"/>
          </p:nvPr>
        </p:nvSpPr>
        <p:spPr/>
        <p:txBody>
          <a:bodyPr/>
          <a:lstStyle/>
          <a:p>
            <a:pPr>
              <a:defRPr/>
            </a:pPr>
            <a:fld id="{3FF2C605-4958-CF43-AA48-80339EFDB0AF}" type="slidenum">
              <a:rPr lang="en-US" smtClean="0"/>
              <a:pPr>
                <a:defRPr/>
              </a:pPr>
              <a:t>6</a:t>
            </a:fld>
            <a:endParaRPr lang="en-US" dirty="0"/>
          </a:p>
        </p:txBody>
      </p:sp>
    </p:spTree>
    <p:extLst>
      <p:ext uri="{BB962C8B-B14F-4D97-AF65-F5344CB8AC3E}">
        <p14:creationId xmlns:p14="http://schemas.microsoft.com/office/powerpoint/2010/main" val="1137244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D5077-64CB-BA4F-9C56-2E96D1E7E843}"/>
              </a:ext>
            </a:extLst>
          </p:cNvPr>
          <p:cNvSpPr>
            <a:spLocks noGrp="1"/>
          </p:cNvSpPr>
          <p:nvPr>
            <p:ph type="title"/>
          </p:nvPr>
        </p:nvSpPr>
        <p:spPr/>
        <p:txBody>
          <a:bodyPr/>
          <a:lstStyle/>
          <a:p>
            <a:r>
              <a:rPr lang="en-US" dirty="0"/>
              <a:t>Reactivity Initiated Accident (RIA)</a:t>
            </a:r>
          </a:p>
        </p:txBody>
      </p:sp>
      <p:sp>
        <p:nvSpPr>
          <p:cNvPr id="3" name="Content Placeholder 2">
            <a:extLst>
              <a:ext uri="{FF2B5EF4-FFF2-40B4-BE49-F238E27FC236}">
                <a16:creationId xmlns:a16="http://schemas.microsoft.com/office/drawing/2014/main" id="{6257D565-426F-4E48-9270-831A32DC0B19}"/>
              </a:ext>
            </a:extLst>
          </p:cNvPr>
          <p:cNvSpPr>
            <a:spLocks noGrp="1"/>
          </p:cNvSpPr>
          <p:nvPr>
            <p:ph idx="1"/>
          </p:nvPr>
        </p:nvSpPr>
        <p:spPr>
          <a:xfrm>
            <a:off x="609600" y="1968501"/>
            <a:ext cx="10972800" cy="4157664"/>
          </a:xfrm>
        </p:spPr>
        <p:txBody>
          <a:bodyPr/>
          <a:lstStyle/>
          <a:p>
            <a:r>
              <a:rPr lang="en-US" dirty="0"/>
              <a:t>BWR</a:t>
            </a:r>
          </a:p>
          <a:p>
            <a:pPr lvl="1"/>
            <a:r>
              <a:rPr lang="en-US" dirty="0"/>
              <a:t>Control rod drop accident (CRDA).</a:t>
            </a:r>
          </a:p>
          <a:p>
            <a:pPr lvl="1"/>
            <a:r>
              <a:rPr lang="en-US" dirty="0"/>
              <a:t>Initiated by the separation of a control rod blade from its drive	mechanism.</a:t>
            </a:r>
          </a:p>
          <a:p>
            <a:pPr lvl="1"/>
            <a:r>
              <a:rPr lang="en-US" dirty="0"/>
              <a:t>Detached blade remains stuck in position until it suddenly becomes loose and drops out of the core in a free fall.</a:t>
            </a:r>
          </a:p>
          <a:p>
            <a:pPr lvl="1"/>
            <a:r>
              <a:rPr lang="en-US" dirty="0"/>
              <a:t>Most severe CRDA would occur at with the coolant close to room temperature and atmospheric pressure, and the reactor at nearly zero power</a:t>
            </a:r>
          </a:p>
          <a:p>
            <a:endParaRPr lang="en-US" dirty="0"/>
          </a:p>
          <a:p>
            <a:endParaRPr lang="en-US" dirty="0"/>
          </a:p>
        </p:txBody>
      </p:sp>
      <p:sp>
        <p:nvSpPr>
          <p:cNvPr id="4" name="Slide Number Placeholder 3">
            <a:extLst>
              <a:ext uri="{FF2B5EF4-FFF2-40B4-BE49-F238E27FC236}">
                <a16:creationId xmlns:a16="http://schemas.microsoft.com/office/drawing/2014/main" id="{CEF66C05-0E03-EA4B-BDE1-5D66EF99DEB7}"/>
              </a:ext>
            </a:extLst>
          </p:cNvPr>
          <p:cNvSpPr>
            <a:spLocks noGrp="1"/>
          </p:cNvSpPr>
          <p:nvPr>
            <p:ph type="sldNum" sz="quarter" idx="12"/>
          </p:nvPr>
        </p:nvSpPr>
        <p:spPr/>
        <p:txBody>
          <a:bodyPr/>
          <a:lstStyle/>
          <a:p>
            <a:pPr>
              <a:defRPr/>
            </a:pPr>
            <a:fld id="{3FF2C605-4958-CF43-AA48-80339EFDB0AF}" type="slidenum">
              <a:rPr lang="en-US" smtClean="0"/>
              <a:pPr>
                <a:defRPr/>
              </a:pPr>
              <a:t>7</a:t>
            </a:fld>
            <a:endParaRPr lang="en-US" dirty="0"/>
          </a:p>
        </p:txBody>
      </p:sp>
    </p:spTree>
    <p:extLst>
      <p:ext uri="{BB962C8B-B14F-4D97-AF65-F5344CB8AC3E}">
        <p14:creationId xmlns:p14="http://schemas.microsoft.com/office/powerpoint/2010/main" val="471880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D5077-64CB-BA4F-9C56-2E96D1E7E843}"/>
              </a:ext>
            </a:extLst>
          </p:cNvPr>
          <p:cNvSpPr>
            <a:spLocks noGrp="1"/>
          </p:cNvSpPr>
          <p:nvPr>
            <p:ph type="title"/>
          </p:nvPr>
        </p:nvSpPr>
        <p:spPr/>
        <p:txBody>
          <a:bodyPr/>
          <a:lstStyle/>
          <a:p>
            <a:r>
              <a:rPr lang="en-US" dirty="0"/>
              <a:t>RIA</a:t>
            </a:r>
          </a:p>
        </p:txBody>
      </p:sp>
      <p:sp>
        <p:nvSpPr>
          <p:cNvPr id="3" name="Content Placeholder 2">
            <a:extLst>
              <a:ext uri="{FF2B5EF4-FFF2-40B4-BE49-F238E27FC236}">
                <a16:creationId xmlns:a16="http://schemas.microsoft.com/office/drawing/2014/main" id="{6257D565-426F-4E48-9270-831A32DC0B19}"/>
              </a:ext>
            </a:extLst>
          </p:cNvPr>
          <p:cNvSpPr>
            <a:spLocks noGrp="1"/>
          </p:cNvSpPr>
          <p:nvPr>
            <p:ph idx="1"/>
          </p:nvPr>
        </p:nvSpPr>
        <p:spPr>
          <a:xfrm>
            <a:off x="609600" y="1968501"/>
            <a:ext cx="10972800" cy="4157664"/>
          </a:xfrm>
        </p:spPr>
        <p:txBody>
          <a:bodyPr/>
          <a:lstStyle/>
          <a:p>
            <a:r>
              <a:rPr lang="en-US" dirty="0"/>
              <a:t>RIA leads to a fast rise in fuel power and temperature</a:t>
            </a:r>
          </a:p>
          <a:p>
            <a:r>
              <a:rPr lang="en-US" dirty="0"/>
              <a:t>This power ramp can lead to failure of fuel rods and release of radioactive material (or potentially fuel) into coolant</a:t>
            </a:r>
          </a:p>
          <a:p>
            <a:r>
              <a:rPr lang="en-US" dirty="0"/>
              <a:t>Release of hot fuel into water can cause rapid steam generation and pressure pulses, damaging other core internals</a:t>
            </a:r>
          </a:p>
          <a:p>
            <a:r>
              <a:rPr lang="en-US" dirty="0"/>
              <a:t>To prevent such consequences, safety criteria are set up to limit energy injection into the fuel</a:t>
            </a:r>
          </a:p>
        </p:txBody>
      </p:sp>
      <p:sp>
        <p:nvSpPr>
          <p:cNvPr id="4" name="Slide Number Placeholder 3">
            <a:extLst>
              <a:ext uri="{FF2B5EF4-FFF2-40B4-BE49-F238E27FC236}">
                <a16:creationId xmlns:a16="http://schemas.microsoft.com/office/drawing/2014/main" id="{CEF66C05-0E03-EA4B-BDE1-5D66EF99DEB7}"/>
              </a:ext>
            </a:extLst>
          </p:cNvPr>
          <p:cNvSpPr>
            <a:spLocks noGrp="1"/>
          </p:cNvSpPr>
          <p:nvPr>
            <p:ph type="sldNum" sz="quarter" idx="12"/>
          </p:nvPr>
        </p:nvSpPr>
        <p:spPr/>
        <p:txBody>
          <a:bodyPr/>
          <a:lstStyle/>
          <a:p>
            <a:pPr>
              <a:defRPr/>
            </a:pPr>
            <a:fld id="{3FF2C605-4958-CF43-AA48-80339EFDB0AF}" type="slidenum">
              <a:rPr lang="en-US" smtClean="0"/>
              <a:pPr>
                <a:defRPr/>
              </a:pPr>
              <a:t>8</a:t>
            </a:fld>
            <a:endParaRPr lang="en-US"/>
          </a:p>
        </p:txBody>
      </p:sp>
    </p:spTree>
    <p:extLst>
      <p:ext uri="{BB962C8B-B14F-4D97-AF65-F5344CB8AC3E}">
        <p14:creationId xmlns:p14="http://schemas.microsoft.com/office/powerpoint/2010/main" val="41490972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D5077-64CB-BA4F-9C56-2E96D1E7E843}"/>
              </a:ext>
            </a:extLst>
          </p:cNvPr>
          <p:cNvSpPr>
            <a:spLocks noGrp="1"/>
          </p:cNvSpPr>
          <p:nvPr>
            <p:ph type="title"/>
          </p:nvPr>
        </p:nvSpPr>
        <p:spPr/>
        <p:txBody>
          <a:bodyPr/>
          <a:lstStyle/>
          <a:p>
            <a:r>
              <a:rPr lang="en-US" dirty="0"/>
              <a:t>Sequence of RIA</a:t>
            </a:r>
          </a:p>
        </p:txBody>
      </p:sp>
      <p:sp>
        <p:nvSpPr>
          <p:cNvPr id="4" name="Slide Number Placeholder 3">
            <a:extLst>
              <a:ext uri="{FF2B5EF4-FFF2-40B4-BE49-F238E27FC236}">
                <a16:creationId xmlns:a16="http://schemas.microsoft.com/office/drawing/2014/main" id="{CEF66C05-0E03-EA4B-BDE1-5D66EF99DEB7}"/>
              </a:ext>
            </a:extLst>
          </p:cNvPr>
          <p:cNvSpPr>
            <a:spLocks noGrp="1"/>
          </p:cNvSpPr>
          <p:nvPr>
            <p:ph type="sldNum" sz="quarter" idx="12"/>
          </p:nvPr>
        </p:nvSpPr>
        <p:spPr/>
        <p:txBody>
          <a:bodyPr/>
          <a:lstStyle/>
          <a:p>
            <a:pPr>
              <a:defRPr/>
            </a:pPr>
            <a:fld id="{3FF2C605-4958-CF43-AA48-80339EFDB0AF}" type="slidenum">
              <a:rPr lang="en-US" smtClean="0"/>
              <a:pPr>
                <a:defRPr/>
              </a:pPr>
              <a:t>9</a:t>
            </a:fld>
            <a:endParaRPr lang="en-US"/>
          </a:p>
        </p:txBody>
      </p:sp>
      <p:pic>
        <p:nvPicPr>
          <p:cNvPr id="5" name="Picture 4">
            <a:extLst>
              <a:ext uri="{FF2B5EF4-FFF2-40B4-BE49-F238E27FC236}">
                <a16:creationId xmlns:a16="http://schemas.microsoft.com/office/drawing/2014/main" id="{48239A08-57DC-EB44-84AC-5A2AE7BAB0E2}"/>
              </a:ext>
            </a:extLst>
          </p:cNvPr>
          <p:cNvPicPr>
            <a:picLocks noChangeAspect="1"/>
          </p:cNvPicPr>
          <p:nvPr/>
        </p:nvPicPr>
        <p:blipFill>
          <a:blip r:embed="rId2"/>
          <a:stretch>
            <a:fillRect/>
          </a:stretch>
        </p:blipFill>
        <p:spPr>
          <a:xfrm>
            <a:off x="2409567" y="1968501"/>
            <a:ext cx="7361676" cy="4893936"/>
          </a:xfrm>
          <a:prstGeom prst="rect">
            <a:avLst/>
          </a:prstGeom>
        </p:spPr>
      </p:pic>
    </p:spTree>
    <p:extLst>
      <p:ext uri="{BB962C8B-B14F-4D97-AF65-F5344CB8AC3E}">
        <p14:creationId xmlns:p14="http://schemas.microsoft.com/office/powerpoint/2010/main" val="3635293962"/>
      </p:ext>
    </p:extLst>
  </p:cSld>
  <p:clrMapOvr>
    <a:masterClrMapping/>
  </p:clrMapOvr>
</p:sld>
</file>

<file path=ppt/theme/theme1.xml><?xml version="1.0" encoding="utf-8"?>
<a:theme xmlns:a="http://schemas.openxmlformats.org/drawingml/2006/main" name="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4479</TotalTime>
  <Words>640</Words>
  <Application>Microsoft Macintosh PowerPoint</Application>
  <PresentationFormat>Widescreen</PresentationFormat>
  <Paragraphs>71</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ＭＳ Ｐゴシック</vt:lpstr>
      <vt:lpstr>Arial</vt:lpstr>
      <vt:lpstr>Calibri</vt:lpstr>
      <vt:lpstr>Symbol</vt:lpstr>
      <vt:lpstr>NCStateU-horizontal-left-logo</vt:lpstr>
      <vt:lpstr>Nuclear Fuel Performance</vt:lpstr>
      <vt:lpstr>accident scenarios</vt:lpstr>
      <vt:lpstr>Kinds of Accidents</vt:lpstr>
      <vt:lpstr>Reactivity Initiated Accident (RIA)</vt:lpstr>
      <vt:lpstr>Reactivity</vt:lpstr>
      <vt:lpstr>Reactivity Initiated Accident (RIA)</vt:lpstr>
      <vt:lpstr>Reactivity Initiated Accident (RIA)</vt:lpstr>
      <vt:lpstr>RIA</vt:lpstr>
      <vt:lpstr>Sequence of RIA</vt:lpstr>
      <vt:lpstr>Departure from Nucleate Boiling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Loss of Coolant Accident (LOCA)</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Nuclear Fuel Performance</dc:title>
  <dc:creator>Benjamin W. Beeler</dc:creator>
  <cp:lastModifiedBy>Benjamin W. Beeler</cp:lastModifiedBy>
  <cp:revision>23</cp:revision>
  <dcterms:created xsi:type="dcterms:W3CDTF">2021-03-25T14:16:40Z</dcterms:created>
  <dcterms:modified xsi:type="dcterms:W3CDTF">2021-04-14T19:18:17Z</dcterms:modified>
</cp:coreProperties>
</file>

<file path=docProps/thumbnail.jpeg>
</file>